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2"/>
  </p:notesMasterIdLst>
  <p:sldIdLst>
    <p:sldId id="256" r:id="rId28"/>
    <p:sldId id="257" r:id="rId29"/>
    <p:sldId id="258" r:id="rId30"/>
    <p:sldId id="259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verpass" charset="1" panose="00000500000000000000"/>
      <p:regular r:id="rId10"/>
    </p:embeddedFont>
    <p:embeddedFont>
      <p:font typeface="Overpass Italics" charset="1" panose="00000500000000000000"/>
      <p:regular r:id="rId11"/>
    </p:embeddedFont>
    <p:embeddedFont>
      <p:font typeface="Overpass Thin" charset="1" panose="00000200000000000000"/>
      <p:regular r:id="rId12"/>
    </p:embeddedFont>
    <p:embeddedFont>
      <p:font typeface="Overpass Thin Italics" charset="1" panose="00000200000000000000"/>
      <p:regular r:id="rId13"/>
    </p:embeddedFont>
    <p:embeddedFont>
      <p:font typeface="Overpass Extra-Light" charset="1" panose="00000300000000000000"/>
      <p:regular r:id="rId14"/>
    </p:embeddedFont>
    <p:embeddedFont>
      <p:font typeface="Overpass Extra-Light Italics" charset="1" panose="00000300000000000000"/>
      <p:regular r:id="rId15"/>
    </p:embeddedFont>
    <p:embeddedFont>
      <p:font typeface="Overpass Light" charset="1" panose="00000400000000000000"/>
      <p:regular r:id="rId16"/>
    </p:embeddedFont>
    <p:embeddedFont>
      <p:font typeface="Overpass Light Italics" charset="1" panose="00000400000000000000"/>
      <p:regular r:id="rId17"/>
    </p:embeddedFont>
    <p:embeddedFont>
      <p:font typeface="Overpass Ultra-Bold" charset="1" panose="00000900000000000000"/>
      <p:regular r:id="rId18"/>
    </p:embeddedFont>
    <p:embeddedFont>
      <p:font typeface="Overpass Ultra-Bold Italics" charset="1" panose="00000900000000000000"/>
      <p:regular r:id="rId19"/>
    </p:embeddedFont>
    <p:embeddedFont>
      <p:font typeface="Open Sans" charset="1" panose="020B0606030504020204"/>
      <p:regular r:id="rId20"/>
    </p:embeddedFont>
    <p:embeddedFont>
      <p:font typeface="Open Sans Bold" charset="1" panose="020B0806030504020204"/>
      <p:regular r:id="rId21"/>
    </p:embeddedFont>
    <p:embeddedFont>
      <p:font typeface="Open Sans Italics" charset="1" panose="020B0606030504020204"/>
      <p:regular r:id="rId22"/>
    </p:embeddedFont>
    <p:embeddedFont>
      <p:font typeface="Open Sans Bold Italics" charset="1" panose="020B0806030504020204"/>
      <p:regular r:id="rId23"/>
    </p:embeddedFont>
    <p:embeddedFont>
      <p:font typeface="Open Sans Light" charset="1" panose="020B0306030504020204"/>
      <p:regular r:id="rId24"/>
    </p:embeddedFont>
    <p:embeddedFont>
      <p:font typeface="Open Sans Light Italics" charset="1" panose="020B0306030504020204"/>
      <p:regular r:id="rId25"/>
    </p:embeddedFont>
    <p:embeddedFont>
      <p:font typeface="Open Sans Ultra-Bold" charset="1" panose="00000000000000000000"/>
      <p:regular r:id="rId26"/>
    </p:embeddedFont>
    <p:embeddedFont>
      <p:font typeface="Open Sans Ultra-Bold Italics" charset="1" panose="000000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notesMasters/notesMaster1.xml" Type="http://schemas.openxmlformats.org/officeDocument/2006/relationships/notesMaster"/><Relationship Id="rId33" Target="theme/theme2.xml" Type="http://schemas.openxmlformats.org/officeDocument/2006/relationships/theme"/><Relationship Id="rId34" Target="notesSlides/notesSlide1.xml" Type="http://schemas.openxmlformats.org/officeDocument/2006/relationships/notesSlide"/><Relationship Id="rId35" Target="notesSlides/notesSlide2.xml" Type="http://schemas.openxmlformats.org/officeDocument/2006/relationships/notesSlide"/><Relationship Id="rId36" Target="notesSlides/notesSlide3.xml" Type="http://schemas.openxmlformats.org/officeDocument/2006/relationships/notesSlide"/><Relationship Id="rId37" Target="notesSlides/notesSlide4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32939" y="2444830"/>
            <a:ext cx="9164121" cy="2191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01"/>
              </a:lnSpc>
            </a:pPr>
            <a:r>
              <a:rPr lang="en-US" sz="6561" spc="-196">
                <a:solidFill>
                  <a:srgbClr val="FFFFFF"/>
                </a:solidFill>
                <a:latin typeface="Overpass Bold"/>
              </a:rPr>
              <a:t>Що таке проект robo-babah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6041005"/>
            <a:ext cx="9164121" cy="1602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38"/>
              </a:lnSpc>
            </a:pPr>
            <a:r>
              <a:rPr lang="en-US" sz="2587">
                <a:solidFill>
                  <a:srgbClr val="E5E0DF"/>
                </a:solidFill>
                <a:latin typeface="Overpass"/>
              </a:rPr>
              <a:t>Проект "robo-babah" - це гра, де роботи змагаються між собою, використовуючи свою стратегію за звання переможця.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6201933" y="3767588"/>
            <a:ext cx="4133640" cy="2751823"/>
          </a:xfrm>
          <a:custGeom>
            <a:avLst/>
            <a:gdLst/>
            <a:ahLst/>
            <a:cxnLst/>
            <a:rect r="r" b="b" t="t" l="l"/>
            <a:pathLst>
              <a:path h="2751823" w="4133640">
                <a:moveTo>
                  <a:pt x="0" y="0"/>
                </a:moveTo>
                <a:lnTo>
                  <a:pt x="4133640" y="0"/>
                </a:lnTo>
                <a:lnTo>
                  <a:pt x="4133640" y="2751824"/>
                </a:lnTo>
                <a:lnTo>
                  <a:pt x="0" y="27518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7563280"/>
            <a:ext cx="4089550" cy="2723720"/>
          </a:xfrm>
          <a:custGeom>
            <a:avLst/>
            <a:gdLst/>
            <a:ahLst/>
            <a:cxnLst/>
            <a:rect r="r" b="b" t="t" l="l"/>
            <a:pathLst>
              <a:path h="2723720" w="4089550">
                <a:moveTo>
                  <a:pt x="0" y="0"/>
                </a:moveTo>
                <a:lnTo>
                  <a:pt x="4089550" y="0"/>
                </a:lnTo>
                <a:lnTo>
                  <a:pt x="4089550" y="2723720"/>
                </a:lnTo>
                <a:lnTo>
                  <a:pt x="0" y="2723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691341" y="7162272"/>
            <a:ext cx="4596659" cy="3154903"/>
          </a:xfrm>
          <a:custGeom>
            <a:avLst/>
            <a:gdLst/>
            <a:ahLst/>
            <a:cxnLst/>
            <a:rect r="r" b="b" t="t" l="l"/>
            <a:pathLst>
              <a:path h="3154903" w="4596659">
                <a:moveTo>
                  <a:pt x="0" y="0"/>
                </a:moveTo>
                <a:lnTo>
                  <a:pt x="4596659" y="0"/>
                </a:lnTo>
                <a:lnTo>
                  <a:pt x="4596659" y="3154903"/>
                </a:lnTo>
                <a:lnTo>
                  <a:pt x="0" y="31549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047480" y="478512"/>
            <a:ext cx="8781485" cy="938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 spc="-163">
                <a:solidFill>
                  <a:srgbClr val="FFFFFF"/>
                </a:solidFill>
                <a:latin typeface="Overpass Bold"/>
              </a:rPr>
              <a:t>Основні функції robo-babah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98840" y="4217924"/>
            <a:ext cx="2764364" cy="925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FFFFFF"/>
                </a:solidFill>
                <a:latin typeface="Overpass Bold"/>
              </a:rPr>
              <a:t>Вибір стратегії бою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98840" y="5125392"/>
            <a:ext cx="3678317" cy="1774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E5E0DF"/>
                </a:solidFill>
                <a:latin typeface="Overpass"/>
              </a:rPr>
              <a:t>Перед початком змагання можна вибрати стратегію, яка допоможе вам перемогти!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57256" y="7214369"/>
            <a:ext cx="2594550" cy="496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FFFFFF"/>
                </a:solidFill>
                <a:latin typeface="Overpass Bold"/>
              </a:rPr>
              <a:t>Атаки роботів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57256" y="7740236"/>
            <a:ext cx="3678317" cy="1774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E5E0DF"/>
                </a:solidFill>
                <a:latin typeface="Overpass"/>
              </a:rPr>
              <a:t>Роботи один за одним атакують опонента притримуючись своєї стратегії.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052039" y="3532814"/>
            <a:ext cx="2594550" cy="925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FFFFFF"/>
                </a:solidFill>
                <a:latin typeface="Overpass Bold"/>
              </a:rPr>
              <a:t>Виявлення переможця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052039" y="4590224"/>
            <a:ext cx="3678466" cy="1336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E5E0DF"/>
                </a:solidFill>
                <a:latin typeface="Overpass"/>
              </a:rPr>
              <a:t>Після того як у одного з роботів закінчується HP, виявляється переможець!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>
                <a:alpha val="80000"/>
              </a:srgbClr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2926854" y="1202424"/>
            <a:ext cx="10502681" cy="938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 spc="-163">
                <a:solidFill>
                  <a:srgbClr val="FFFFFF"/>
                </a:solidFill>
                <a:latin typeface="Overpass Bold"/>
              </a:rPr>
              <a:t>Технології, використані в проекті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2926854" y="3632151"/>
            <a:ext cx="3971031" cy="4307235"/>
            <a:chOff x="0" y="0"/>
            <a:chExt cx="5294708" cy="574298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1557" y="11557"/>
              <a:ext cx="5271643" cy="5719953"/>
            </a:xfrm>
            <a:custGeom>
              <a:avLst/>
              <a:gdLst/>
              <a:ahLst/>
              <a:cxnLst/>
              <a:rect r="r" b="b" t="t" l="l"/>
              <a:pathLst>
                <a:path h="5719953" w="5271643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5105019" y="0"/>
                  </a:lnTo>
                  <a:cubicBezTo>
                    <a:pt x="5197094" y="0"/>
                    <a:pt x="5271643" y="74549"/>
                    <a:pt x="5271643" y="166624"/>
                  </a:cubicBezTo>
                  <a:lnTo>
                    <a:pt x="5271643" y="5553202"/>
                  </a:lnTo>
                  <a:cubicBezTo>
                    <a:pt x="5271643" y="5645277"/>
                    <a:pt x="5197094" y="5719953"/>
                    <a:pt x="5105019" y="5719953"/>
                  </a:cubicBezTo>
                  <a:lnTo>
                    <a:pt x="166624" y="5719953"/>
                  </a:lnTo>
                  <a:cubicBezTo>
                    <a:pt x="74549" y="5719953"/>
                    <a:pt x="0" y="5645277"/>
                    <a:pt x="0" y="5553202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294757" cy="5742940"/>
            </a:xfrm>
            <a:custGeom>
              <a:avLst/>
              <a:gdLst/>
              <a:ahLst/>
              <a:cxnLst/>
              <a:rect r="r" b="b" t="t" l="l"/>
              <a:pathLst>
                <a:path h="5742940" w="5294757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5116576" y="0"/>
                  </a:lnTo>
                  <a:lnTo>
                    <a:pt x="5116576" y="11557"/>
                  </a:lnTo>
                  <a:lnTo>
                    <a:pt x="5116576" y="0"/>
                  </a:lnTo>
                  <a:cubicBezTo>
                    <a:pt x="5215001" y="0"/>
                    <a:pt x="5294757" y="79756"/>
                    <a:pt x="5294757" y="178181"/>
                  </a:cubicBezTo>
                  <a:lnTo>
                    <a:pt x="5283200" y="178181"/>
                  </a:lnTo>
                  <a:lnTo>
                    <a:pt x="5294757" y="178181"/>
                  </a:lnTo>
                  <a:lnTo>
                    <a:pt x="5294757" y="5564759"/>
                  </a:lnTo>
                  <a:lnTo>
                    <a:pt x="5283200" y="5564759"/>
                  </a:lnTo>
                  <a:lnTo>
                    <a:pt x="5294757" y="5564759"/>
                  </a:lnTo>
                  <a:cubicBezTo>
                    <a:pt x="5294757" y="5663184"/>
                    <a:pt x="5215001" y="5742940"/>
                    <a:pt x="5116576" y="5742940"/>
                  </a:cubicBezTo>
                  <a:lnTo>
                    <a:pt x="5116576" y="5731383"/>
                  </a:lnTo>
                  <a:lnTo>
                    <a:pt x="5116576" y="5742940"/>
                  </a:lnTo>
                  <a:lnTo>
                    <a:pt x="178181" y="5742940"/>
                  </a:lnTo>
                  <a:lnTo>
                    <a:pt x="178181" y="5731383"/>
                  </a:lnTo>
                  <a:lnTo>
                    <a:pt x="178181" y="5742940"/>
                  </a:lnTo>
                  <a:cubicBezTo>
                    <a:pt x="79756" y="5742940"/>
                    <a:pt x="0" y="5663184"/>
                    <a:pt x="0" y="5564759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5564759"/>
                  </a:lnTo>
                  <a:lnTo>
                    <a:pt x="11557" y="5564759"/>
                  </a:lnTo>
                  <a:lnTo>
                    <a:pt x="23114" y="5564759"/>
                  </a:lnTo>
                  <a:cubicBezTo>
                    <a:pt x="23114" y="5650484"/>
                    <a:pt x="92583" y="5719953"/>
                    <a:pt x="178181" y="5719953"/>
                  </a:cubicBezTo>
                  <a:lnTo>
                    <a:pt x="5116576" y="5719953"/>
                  </a:lnTo>
                  <a:cubicBezTo>
                    <a:pt x="5202301" y="5719953"/>
                    <a:pt x="5271643" y="5650484"/>
                    <a:pt x="5271643" y="5564759"/>
                  </a:cubicBezTo>
                  <a:lnTo>
                    <a:pt x="5271643" y="178181"/>
                  </a:lnTo>
                  <a:cubicBezTo>
                    <a:pt x="5271643" y="92456"/>
                    <a:pt x="5202174" y="22987"/>
                    <a:pt x="5116576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3321904" y="3867180"/>
            <a:ext cx="2793831" cy="644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17"/>
              </a:lnSpc>
            </a:pPr>
            <a:r>
              <a:rPr lang="en-US" sz="3533" spc="-106">
                <a:solidFill>
                  <a:srgbClr val="E5E0DF"/>
                </a:solidFill>
                <a:latin typeface="Overpass Bold"/>
              </a:rPr>
              <a:t>C++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20177" y="4962525"/>
            <a:ext cx="3180934" cy="1777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8"/>
              </a:lnSpc>
            </a:pPr>
            <a:r>
              <a:rPr lang="en-US" sz="2887">
                <a:solidFill>
                  <a:srgbClr val="E5E0DF"/>
                </a:solidFill>
                <a:latin typeface="Overpass"/>
              </a:rPr>
              <a:t>Проект повністю написан на мові С++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1030871" y="3632151"/>
            <a:ext cx="3971031" cy="4307235"/>
            <a:chOff x="0" y="0"/>
            <a:chExt cx="5294708" cy="574298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1557" y="11557"/>
              <a:ext cx="5271643" cy="5719953"/>
            </a:xfrm>
            <a:custGeom>
              <a:avLst/>
              <a:gdLst/>
              <a:ahLst/>
              <a:cxnLst/>
              <a:rect r="r" b="b" t="t" l="l"/>
              <a:pathLst>
                <a:path h="5719953" w="5271643">
                  <a:moveTo>
                    <a:pt x="0" y="166624"/>
                  </a:moveTo>
                  <a:cubicBezTo>
                    <a:pt x="0" y="74549"/>
                    <a:pt x="74549" y="0"/>
                    <a:pt x="166624" y="0"/>
                  </a:cubicBezTo>
                  <a:lnTo>
                    <a:pt x="5105019" y="0"/>
                  </a:lnTo>
                  <a:cubicBezTo>
                    <a:pt x="5197094" y="0"/>
                    <a:pt x="5271643" y="74549"/>
                    <a:pt x="5271643" y="166624"/>
                  </a:cubicBezTo>
                  <a:lnTo>
                    <a:pt x="5271643" y="5553202"/>
                  </a:lnTo>
                  <a:cubicBezTo>
                    <a:pt x="5271643" y="5645277"/>
                    <a:pt x="5197094" y="5719953"/>
                    <a:pt x="5105019" y="5719953"/>
                  </a:cubicBezTo>
                  <a:lnTo>
                    <a:pt x="166624" y="5719953"/>
                  </a:lnTo>
                  <a:cubicBezTo>
                    <a:pt x="74549" y="5719953"/>
                    <a:pt x="0" y="5645277"/>
                    <a:pt x="0" y="5553202"/>
                  </a:cubicBezTo>
                  <a:close/>
                </a:path>
              </a:pathLst>
            </a:custGeom>
            <a:solidFill>
              <a:srgbClr val="7E023C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294757" cy="5742940"/>
            </a:xfrm>
            <a:custGeom>
              <a:avLst/>
              <a:gdLst/>
              <a:ahLst/>
              <a:cxnLst/>
              <a:rect r="r" b="b" t="t" l="l"/>
              <a:pathLst>
                <a:path h="5742940" w="5294757">
                  <a:moveTo>
                    <a:pt x="0" y="178181"/>
                  </a:moveTo>
                  <a:cubicBezTo>
                    <a:pt x="0" y="79756"/>
                    <a:pt x="79756" y="0"/>
                    <a:pt x="178181" y="0"/>
                  </a:cubicBezTo>
                  <a:lnTo>
                    <a:pt x="5116576" y="0"/>
                  </a:lnTo>
                  <a:lnTo>
                    <a:pt x="5116576" y="11557"/>
                  </a:lnTo>
                  <a:lnTo>
                    <a:pt x="5116576" y="0"/>
                  </a:lnTo>
                  <a:cubicBezTo>
                    <a:pt x="5215001" y="0"/>
                    <a:pt x="5294757" y="79756"/>
                    <a:pt x="5294757" y="178181"/>
                  </a:cubicBezTo>
                  <a:lnTo>
                    <a:pt x="5283200" y="178181"/>
                  </a:lnTo>
                  <a:lnTo>
                    <a:pt x="5294757" y="178181"/>
                  </a:lnTo>
                  <a:lnTo>
                    <a:pt x="5294757" y="5564759"/>
                  </a:lnTo>
                  <a:lnTo>
                    <a:pt x="5283200" y="5564759"/>
                  </a:lnTo>
                  <a:lnTo>
                    <a:pt x="5294757" y="5564759"/>
                  </a:lnTo>
                  <a:cubicBezTo>
                    <a:pt x="5294757" y="5663184"/>
                    <a:pt x="5215001" y="5742940"/>
                    <a:pt x="5116576" y="5742940"/>
                  </a:cubicBezTo>
                  <a:lnTo>
                    <a:pt x="5116576" y="5731383"/>
                  </a:lnTo>
                  <a:lnTo>
                    <a:pt x="5116576" y="5742940"/>
                  </a:lnTo>
                  <a:lnTo>
                    <a:pt x="178181" y="5742940"/>
                  </a:lnTo>
                  <a:lnTo>
                    <a:pt x="178181" y="5731383"/>
                  </a:lnTo>
                  <a:lnTo>
                    <a:pt x="178181" y="5742940"/>
                  </a:lnTo>
                  <a:cubicBezTo>
                    <a:pt x="79756" y="5742940"/>
                    <a:pt x="0" y="5663184"/>
                    <a:pt x="0" y="5564759"/>
                  </a:cubicBezTo>
                  <a:lnTo>
                    <a:pt x="0" y="178181"/>
                  </a:lnTo>
                  <a:lnTo>
                    <a:pt x="11557" y="178181"/>
                  </a:lnTo>
                  <a:lnTo>
                    <a:pt x="0" y="178181"/>
                  </a:lnTo>
                  <a:moveTo>
                    <a:pt x="22987" y="178181"/>
                  </a:moveTo>
                  <a:lnTo>
                    <a:pt x="22987" y="5564759"/>
                  </a:lnTo>
                  <a:lnTo>
                    <a:pt x="11557" y="5564759"/>
                  </a:lnTo>
                  <a:lnTo>
                    <a:pt x="23114" y="5564759"/>
                  </a:lnTo>
                  <a:cubicBezTo>
                    <a:pt x="23114" y="5650484"/>
                    <a:pt x="92583" y="5719953"/>
                    <a:pt x="178181" y="5719953"/>
                  </a:cubicBezTo>
                  <a:lnTo>
                    <a:pt x="5116576" y="5719953"/>
                  </a:lnTo>
                  <a:cubicBezTo>
                    <a:pt x="5202301" y="5719953"/>
                    <a:pt x="5271643" y="5650484"/>
                    <a:pt x="5271643" y="5564759"/>
                  </a:cubicBezTo>
                  <a:lnTo>
                    <a:pt x="5271643" y="178181"/>
                  </a:lnTo>
                  <a:cubicBezTo>
                    <a:pt x="5271643" y="92456"/>
                    <a:pt x="5202174" y="22987"/>
                    <a:pt x="5116576" y="22987"/>
                  </a:cubicBezTo>
                  <a:lnTo>
                    <a:pt x="178181" y="22987"/>
                  </a:lnTo>
                  <a:lnTo>
                    <a:pt x="178181" y="11557"/>
                  </a:lnTo>
                  <a:lnTo>
                    <a:pt x="178181" y="23114"/>
                  </a:lnTo>
                  <a:cubicBezTo>
                    <a:pt x="92456" y="22987"/>
                    <a:pt x="22987" y="92456"/>
                    <a:pt x="22987" y="178181"/>
                  </a:cubicBezTo>
                  <a:close/>
                </a:path>
              </a:pathLst>
            </a:custGeom>
            <a:solidFill>
              <a:srgbClr val="971B55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1425919" y="3931309"/>
            <a:ext cx="3180934" cy="58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7"/>
              </a:lnSpc>
            </a:pPr>
            <a:r>
              <a:rPr lang="en-US" sz="3133" spc="-94">
                <a:solidFill>
                  <a:srgbClr val="E5E0DF"/>
                </a:solidFill>
                <a:latin typeface="Overpass Bold"/>
              </a:rPr>
              <a:t>Класи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425919" y="4789468"/>
            <a:ext cx="3180934" cy="2550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8"/>
              </a:lnSpc>
            </a:pPr>
            <a:r>
              <a:rPr lang="en-US" sz="2487">
                <a:solidFill>
                  <a:srgbClr val="E5E0DF"/>
                </a:solidFill>
                <a:latin typeface="Overpass"/>
              </a:rPr>
              <a:t>У проекті ми активно використовували системи класів для облегчення процесу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11173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C0C0C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5708973" y="398025"/>
            <a:ext cx="9029135" cy="938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34"/>
              </a:lnSpc>
            </a:pPr>
            <a:r>
              <a:rPr lang="en-US" sz="5467" spc="-163">
                <a:solidFill>
                  <a:srgbClr val="FFFFFF"/>
                </a:solidFill>
                <a:latin typeface="Overpass Bold"/>
              </a:rPr>
              <a:t>Процес розробки robo-babah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30175" y="2215863"/>
            <a:ext cx="2594550" cy="496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E5E0DF"/>
                </a:solidFill>
                <a:latin typeface="Overpass Bold"/>
              </a:rPr>
              <a:t>1й студент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0175" y="2675037"/>
            <a:ext cx="8813825" cy="2651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7"/>
              </a:lnSpc>
            </a:pPr>
            <a:r>
              <a:rPr lang="en-US" sz="2187">
                <a:solidFill>
                  <a:srgbClr val="E5E0DF"/>
                </a:solidFill>
                <a:latin typeface="Overpass"/>
              </a:rPr>
              <a:t>Реалізувати клас "Робот" із основними характеристиками: здоров'я, енергія, атака, захист.</a:t>
            </a:r>
          </a:p>
          <a:p>
            <a:pPr>
              <a:lnSpc>
                <a:spcPts val="3497"/>
              </a:lnSpc>
            </a:pPr>
            <a:r>
              <a:rPr lang="en-US" sz="2187">
                <a:solidFill>
                  <a:srgbClr val="E5E0DF"/>
                </a:solidFill>
                <a:latin typeface="Overpass"/>
              </a:rPr>
              <a:t>Методи для атаки та захисту, що враховують поточні характеристики робота.</a:t>
            </a:r>
          </a:p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E5E0DF"/>
                </a:solidFill>
                <a:latin typeface="Overpass"/>
              </a:rPr>
              <a:t>Можливість вибору стратегії бою (наприклад, агресивна, оборонна, баланс).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032827" y="2311436"/>
            <a:ext cx="2594550" cy="496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2733" spc="-82">
                <a:solidFill>
                  <a:srgbClr val="E5E0DF"/>
                </a:solidFill>
                <a:latin typeface="Overpass Bold"/>
              </a:rPr>
              <a:t>2й студент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032827" y="2929102"/>
            <a:ext cx="9505980" cy="1775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7"/>
              </a:lnSpc>
            </a:pPr>
            <a:r>
              <a:rPr lang="en-US" sz="2187">
                <a:solidFill>
                  <a:srgbClr val="E5E0DF"/>
                </a:solidFill>
                <a:latin typeface="Overpass"/>
              </a:rPr>
              <a:t>Реалізувати клас "Арена" щодо битви між роботами.</a:t>
            </a:r>
          </a:p>
          <a:p>
            <a:pPr>
              <a:lnSpc>
                <a:spcPts val="3497"/>
              </a:lnSpc>
            </a:pPr>
            <a:r>
              <a:rPr lang="en-US" sz="2187">
                <a:solidFill>
                  <a:srgbClr val="E5E0DF"/>
                </a:solidFill>
                <a:latin typeface="Overpass"/>
              </a:rPr>
              <a:t>Методи для початку та закінчення бою, відстеження стану кожного робота.</a:t>
            </a:r>
          </a:p>
          <a:p>
            <a:pPr algn="l">
              <a:lnSpc>
                <a:spcPts val="3498"/>
              </a:lnSpc>
            </a:pPr>
            <a:r>
              <a:rPr lang="en-US" sz="2187">
                <a:solidFill>
                  <a:srgbClr val="E5E0DF"/>
                </a:solidFill>
                <a:latin typeface="Overpass"/>
              </a:rPr>
              <a:t>Логіка визначення переможця та виведення результатів битви.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10180" y="5913171"/>
            <a:ext cx="341992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Поєднання кода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895583" y="6684061"/>
            <a:ext cx="8274487" cy="114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FFFFFF"/>
                </a:solidFill>
                <a:latin typeface="Open Sans"/>
              </a:rPr>
              <a:t>Після того як два студента написали свою частину роботи, ми об’єднали код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DAF6BtM0Kxo</dc:identifier>
  <dcterms:modified xsi:type="dcterms:W3CDTF">2011-08-01T06:04:30Z</dcterms:modified>
  <cp:revision>1</cp:revision>
  <dc:title>Sho-take-proekt-robo-babah.pptx</dc:title>
</cp:coreProperties>
</file>

<file path=docProps/thumbnail.jpeg>
</file>